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 userDrawn="1">
          <p15:clr>
            <a:srgbClr val="A4A3A4"/>
          </p15:clr>
        </p15:guide>
        <p15:guide id="2" pos="19584" userDrawn="1">
          <p15:clr>
            <a:srgbClr val="A4A3A4"/>
          </p15:clr>
        </p15:guide>
        <p15:guide id="3" pos="80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4660"/>
  </p:normalViewPr>
  <p:slideViewPr>
    <p:cSldViewPr snapToGrid="0">
      <p:cViewPr>
        <p:scale>
          <a:sx n="25" d="100"/>
          <a:sy n="25" d="100"/>
        </p:scale>
        <p:origin x="-648" y="-660"/>
      </p:cViewPr>
      <p:guideLst>
        <p:guide orient="horz" pos="10368"/>
        <p:guide pos="19584"/>
        <p:guide pos="80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914400" cy="9144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94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900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26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717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1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0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324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22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93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1310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9845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14F2FF-7B48-42B3-8226-A81217E92F88}" type="datetimeFigureOut">
              <a:rPr lang="en-US" smtClean="0"/>
              <a:t>9/13/2019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7D7BF-2C69-4444-A835-E65B8AC2A4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80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5.jpe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jpe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4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63575" y="5447063"/>
            <a:ext cx="5478860" cy="1200329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7200" dirty="0" smtClean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2925109" y="5441086"/>
            <a:ext cx="9194800" cy="1200329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7200" dirty="0" smtClean="0">
                <a:latin typeface="Arial" panose="020B0604020202020204" pitchFamily="34" charset="0"/>
                <a:cs typeface="Arial" panose="020B0604020202020204" pitchFamily="34" charset="0"/>
              </a:rPr>
              <a:t>Interactive Shiny App</a:t>
            </a: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9657354" y="5447064"/>
            <a:ext cx="5461751" cy="1200329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7200" dirty="0" smtClean="0">
                <a:latin typeface="Arial" panose="020B0604020202020204" pitchFamily="34" charset="0"/>
                <a:cs typeface="Arial" panose="020B0604020202020204" pitchFamily="34" charset="0"/>
              </a:rPr>
              <a:t>Methodology</a:t>
            </a: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2" descr="Related image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9891" y="450241"/>
            <a:ext cx="2541267" cy="3785651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F2530A7E-427A-4DF8-8CCF-678193A68B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23753" y="450241"/>
            <a:ext cx="4268498" cy="132643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40000C-8F8E-46C3-B1E3-382C8FAFC52E}"/>
              </a:ext>
            </a:extLst>
          </p:cNvPr>
          <p:cNvSpPr txBox="1"/>
          <p:nvPr/>
        </p:nvSpPr>
        <p:spPr>
          <a:xfrm>
            <a:off x="32410400" y="29748301"/>
            <a:ext cx="11480800" cy="3170099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Acknowledgments: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Dan Maxwell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Associate University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Librarian at the University of Florida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Plato Smith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- Data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Management Librarian at the University of Florida</a:t>
            </a:r>
            <a:endParaRPr lang="en-US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Robert Phillips - Information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Technologist,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George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A.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Smathers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Libraries at the University of Florida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Peter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Fredrick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Research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Professor in the Department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of Wildlife Ecology and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Conservation at the University of Florida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Steve Beck - Research Coordinator for Lone Cabbage Reef Restoration Project at the University of Florida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Sarah 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Meyer - Health Sciences Librarian at the University of </a:t>
            </a:r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Florida</a:t>
            </a:r>
          </a:p>
        </p:txBody>
      </p:sp>
      <p:pic>
        <p:nvPicPr>
          <p:cNvPr id="12" name="Picture 4" descr="Image result for snre logo uf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3753" y="2689981"/>
            <a:ext cx="4268498" cy="1413473"/>
          </a:xfrm>
          <a:prstGeom prst="rect">
            <a:avLst/>
          </a:prstGeom>
          <a:noFill/>
          <a:ln w="127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Image result for uF arcs logo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7030" y="450242"/>
            <a:ext cx="3842627" cy="3785650"/>
          </a:xfrm>
          <a:prstGeom prst="rect">
            <a:avLst/>
          </a:prstGeom>
          <a:solidFill>
            <a:schemeClr val="accent1"/>
          </a:solidFill>
          <a:ln>
            <a:solidFill>
              <a:schemeClr val="tx1">
                <a:alpha val="99000"/>
              </a:schemeClr>
            </a:solidFill>
          </a:ln>
          <a:extLst/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41421" y="10391513"/>
            <a:ext cx="3687957" cy="479434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940000C-8F8E-46C3-B1E3-382C8FAFC52E}"/>
              </a:ext>
            </a:extLst>
          </p:cNvPr>
          <p:cNvSpPr txBox="1"/>
          <p:nvPr/>
        </p:nvSpPr>
        <p:spPr>
          <a:xfrm>
            <a:off x="8615529" y="450241"/>
            <a:ext cx="27182351" cy="3785652"/>
          </a:xfrm>
          <a:prstGeom prst="rect">
            <a:avLst/>
          </a:prstGeom>
          <a:solidFill>
            <a:schemeClr val="bg1">
              <a:alpha val="50000"/>
            </a:schemeClr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0" b="1" dirty="0">
                <a:ln>
                  <a:solidFill>
                    <a:schemeClr val="bg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Big Changes in the Big Bend:</a:t>
            </a:r>
          </a:p>
          <a:p>
            <a:pPr algn="ctr"/>
            <a:r>
              <a:rPr lang="en-US" sz="12000" b="1" dirty="0" smtClean="0">
                <a:ln>
                  <a:solidFill>
                    <a:schemeClr val="bg1"/>
                  </a:solidFill>
                </a:ln>
                <a:latin typeface="Arial" panose="020B0604020202020204" pitchFamily="34" charset="0"/>
                <a:cs typeface="Arial" panose="020B0604020202020204" pitchFamily="34" charset="0"/>
              </a:rPr>
              <a:t>A Data Management Story</a:t>
            </a:r>
            <a:endParaRPr lang="en-US" sz="12000" b="1" dirty="0">
              <a:ln>
                <a:solidFill>
                  <a:schemeClr val="bg1"/>
                </a:solidFill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4553532" y="23099427"/>
            <a:ext cx="7708520" cy="1200329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7200" dirty="0" smtClean="0">
                <a:latin typeface="Arial" panose="020B0604020202020204" pitchFamily="34" charset="0"/>
                <a:cs typeface="Arial" panose="020B0604020202020204" pitchFamily="34" charset="0"/>
              </a:rPr>
              <a:t>Future Data Work </a:t>
            </a:r>
            <a:endParaRPr lang="en-US" sz="7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Picture 19" descr="A close up of a sign&#10;&#10;Description automatically generated">
            <a:extLst>
              <a:ext uri="{FF2B5EF4-FFF2-40B4-BE49-F238E27FC236}">
                <a16:creationId xmlns:a16="http://schemas.microsoft.com/office/drawing/2014/main" id="{CF761014-10AE-41C7-AEB4-06191013D35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15705" y="1093676"/>
            <a:ext cx="2129787" cy="207907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10"/>
          <a:srcRect l="29839" t="8890" r="28293" b="5166"/>
          <a:stretch/>
        </p:blipFill>
        <p:spPr>
          <a:xfrm>
            <a:off x="2681818" y="21531161"/>
            <a:ext cx="6581764" cy="8217140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11"/>
          <a:srcRect l="48" t="2023" b="6125"/>
          <a:stretch/>
        </p:blipFill>
        <p:spPr>
          <a:xfrm>
            <a:off x="16589506" y="15794460"/>
            <a:ext cx="10845684" cy="6229203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12"/>
          <a:srcRect l="14301" t="8512" r="33741" b="24609"/>
          <a:stretch/>
        </p:blipFill>
        <p:spPr>
          <a:xfrm>
            <a:off x="2674019" y="10075907"/>
            <a:ext cx="6649134" cy="5692516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4371655" y="15867252"/>
            <a:ext cx="7944185" cy="674179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26" name="Right Arrow 25"/>
          <p:cNvSpPr/>
          <p:nvPr/>
        </p:nvSpPr>
        <p:spPr>
          <a:xfrm rot="1704747">
            <a:off x="10527219" y="14876927"/>
            <a:ext cx="5283200" cy="279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/>
          <p:cNvSpPr/>
          <p:nvPr/>
        </p:nvSpPr>
        <p:spPr>
          <a:xfrm rot="19987341">
            <a:off x="10407007" y="19077672"/>
            <a:ext cx="5283200" cy="279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/>
          <p:cNvSpPr/>
          <p:nvPr/>
        </p:nvSpPr>
        <p:spPr>
          <a:xfrm>
            <a:off x="28448000" y="17573098"/>
            <a:ext cx="5283200" cy="2794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4" t="12205" r="4161" b="8410"/>
          <a:stretch/>
        </p:blipFill>
        <p:spPr>
          <a:xfrm>
            <a:off x="16190259" y="9916659"/>
            <a:ext cx="11549351" cy="320766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30" name="TextBox 29"/>
          <p:cNvSpPr txBox="1"/>
          <p:nvPr/>
        </p:nvSpPr>
        <p:spPr>
          <a:xfrm>
            <a:off x="1021976" y="7153835"/>
            <a:ext cx="10757649" cy="2092881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“Living data” are defined as data which are continuously collected and added to existing collected data. Living data are challenging with from a data  management perspective because the data (by design) continuously change as new data are collected. </a:t>
            </a:r>
          </a:p>
          <a:p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16728141" y="13447059"/>
            <a:ext cx="80682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Figure1- USGS Data Management Guidelines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14630401" y="22325154"/>
            <a:ext cx="14630399" cy="8710077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QA/QC DURING DATA ENTRY:</a:t>
            </a:r>
          </a:p>
          <a:p>
            <a:r>
              <a:rPr lang="en-US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Paper data sheets to electronic records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The process of transferring data from paper datasheets to electronic form is a common source of potential errors. Double data entry and added QA/QC procedures help ensure data integrity. 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Transfer electronic records from sensor to database</a:t>
            </a: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When individually collected sensor data files are transported back to the lab these files must be checked for errors and the data amended to an existing database to provide a continuous record of the water quality observations of interest.  In our project this is done by: 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Step 1.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Automated data import using custom Python code for initial QA/QC and storing in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mySQL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database for storage.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Step 2.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Create a series of checks to ensure data integrity, using data analysis software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i.e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R, python). </a:t>
            </a:r>
          </a:p>
          <a:p>
            <a:endParaRPr lang="en-US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Step 3</a:t>
            </a: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Create visualizations and summary tables, , using data analysis software (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i.e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R).</a:t>
            </a:r>
          </a:p>
          <a:p>
            <a:endParaRPr lang="en-US" sz="2800" dirty="0"/>
          </a:p>
        </p:txBody>
      </p:sp>
      <p:sp>
        <p:nvSpPr>
          <p:cNvPr id="33" name="TextBox 32"/>
          <p:cNvSpPr txBox="1"/>
          <p:nvPr/>
        </p:nvSpPr>
        <p:spPr>
          <a:xfrm>
            <a:off x="14592301" y="7324164"/>
            <a:ext cx="14630400" cy="1938992"/>
          </a:xfrm>
          <a:prstGeom prst="rect">
            <a:avLst/>
          </a:prstGeom>
          <a:solidFill>
            <a:schemeClr val="bg1">
              <a:alpha val="50000"/>
            </a:schemeClr>
          </a:solidFill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Arial" panose="020B0604020202020204" pitchFamily="34" charset="0"/>
                <a:cs typeface="Arial" panose="020B0604020202020204" pitchFamily="34" charset="0"/>
              </a:rPr>
              <a:t>Creating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and automating a data workflow for living data is an emerging skill for natural resource professionals. More than ever, data management is recognized as a core skill for biologists and ecologists (Hampton et al. 2017).</a:t>
            </a:r>
          </a:p>
          <a:p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736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83</TotalTime>
  <Words>353</Words>
  <Application>Microsoft Office PowerPoint</Application>
  <PresentationFormat>Custom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University of Florida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Moreno,Melissa M</dc:creator>
  <cp:lastModifiedBy>Moreno,Melissa M</cp:lastModifiedBy>
  <cp:revision>13</cp:revision>
  <dcterms:created xsi:type="dcterms:W3CDTF">2019-09-13T16:07:46Z</dcterms:created>
  <dcterms:modified xsi:type="dcterms:W3CDTF">2019-09-13T17:31:43Z</dcterms:modified>
</cp:coreProperties>
</file>

<file path=docProps/thumbnail.jpeg>
</file>